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89" r:id="rId3"/>
    <p:sldId id="292" r:id="rId4"/>
    <p:sldId id="293" r:id="rId5"/>
    <p:sldId id="290" r:id="rId6"/>
    <p:sldId id="256" r:id="rId7"/>
    <p:sldId id="278" r:id="rId8"/>
    <p:sldId id="262" r:id="rId9"/>
    <p:sldId id="263" r:id="rId10"/>
    <p:sldId id="294" r:id="rId11"/>
    <p:sldId id="279" r:id="rId12"/>
    <p:sldId id="295" r:id="rId13"/>
    <p:sldId id="280" r:id="rId14"/>
    <p:sldId id="296" r:id="rId15"/>
    <p:sldId id="281" r:id="rId16"/>
    <p:sldId id="297" r:id="rId17"/>
    <p:sldId id="298" r:id="rId18"/>
    <p:sldId id="268" r:id="rId19"/>
    <p:sldId id="287" r:id="rId20"/>
    <p:sldId id="288" r:id="rId21"/>
    <p:sldId id="299" r:id="rId22"/>
    <p:sldId id="282" r:id="rId23"/>
    <p:sldId id="283" r:id="rId24"/>
    <p:sldId id="275" r:id="rId25"/>
    <p:sldId id="300" r:id="rId26"/>
    <p:sldId id="301" r:id="rId27"/>
    <p:sldId id="303" r:id="rId28"/>
    <p:sldId id="302" r:id="rId29"/>
    <p:sldId id="27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9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3" autoAdjust="0"/>
    <p:restoredTop sz="86563" autoAdjust="0"/>
  </p:normalViewPr>
  <p:slideViewPr>
    <p:cSldViewPr snapToGrid="0">
      <p:cViewPr varScale="1">
        <p:scale>
          <a:sx n="99" d="100"/>
          <a:sy n="99" d="100"/>
        </p:scale>
        <p:origin x="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07CC2-F273-4308-915D-7A15710688A2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98A14-9180-4634-A0C2-48D36139D0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90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16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80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</a:p>
          <a:p>
            <a:pPr marL="228600" indent="-228600">
              <a:buAutoNum type="arabicPeriod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449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38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</a:p>
          <a:p>
            <a:pPr marL="228600" indent="-228600">
              <a:buAutoNum type="arabicPeriod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10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15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5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99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1294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三种模型对比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背压场景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背压模型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729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64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zh-CN" altLang="en-US" dirty="0" smtClean="0"/>
              <a:t>发展</a:t>
            </a:r>
            <a:endParaRPr lang="en-US" altLang="zh-CN" dirty="0" smtClean="0"/>
          </a:p>
          <a:p>
            <a:pPr marL="228600" lvl="0" indent="-228600">
              <a:buFont typeface="+mj-lt"/>
              <a:buAutoNum type="arabicPeriod"/>
            </a:pPr>
            <a:r>
              <a:rPr lang="en-US" altLang="zh-CN" dirty="0" smtClean="0"/>
              <a:t>Reactive</a:t>
            </a:r>
            <a:r>
              <a:rPr lang="zh-CN" altLang="en-US" dirty="0" smtClean="0"/>
              <a:t>宣言</a:t>
            </a:r>
            <a:endParaRPr lang="en-US" altLang="zh-CN" dirty="0" smtClean="0"/>
          </a:p>
          <a:p>
            <a:pPr marL="228600" lvl="0" indent="-228600">
              <a:buFont typeface="+mj-lt"/>
              <a:buAutoNum type="arabicPeriod"/>
            </a:pPr>
            <a:r>
              <a:rPr lang="en-US" altLang="zh-CN" dirty="0" smtClean="0"/>
              <a:t>Reactive foundation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680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182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In TCP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In Http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58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JDBC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R2DBC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935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Mesh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373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8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924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4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356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5264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45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云原生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基础设施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云性能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云应用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678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单</a:t>
            </a:r>
            <a:r>
              <a:rPr lang="en-US" altLang="zh-CN" dirty="0" smtClean="0"/>
              <a:t>runtime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系统交互</a:t>
            </a:r>
            <a:endParaRPr lang="en-US" altLang="zh-CN" dirty="0" smtClean="0"/>
          </a:p>
          <a:p>
            <a:pPr marL="685800" lvl="1" indent="-228600">
              <a:buFont typeface="+mj-lt"/>
              <a:buAutoNum type="arabicPeriod"/>
            </a:pPr>
            <a:r>
              <a:rPr lang="en-US" altLang="zh-CN" dirty="0" smtClean="0"/>
              <a:t>Reactive streams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903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err="1" smtClean="0"/>
              <a:t>Tcp</a:t>
            </a:r>
            <a:endParaRPr lang="en-US" altLang="zh-CN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Http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300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zh-CN" altLang="en-US" dirty="0" smtClean="0"/>
              <a:t>传输层无关</a:t>
            </a:r>
            <a:endParaRPr lang="en-US" altLang="zh-CN" dirty="0" smtClean="0"/>
          </a:p>
          <a:p>
            <a:pPr marL="228600" lvl="0" indent="-228600">
              <a:buFont typeface="+mj-lt"/>
              <a:buAutoNum type="arabicPeriod"/>
            </a:pPr>
            <a:r>
              <a:rPr lang="zh-CN" altLang="en-US" dirty="0" smtClean="0"/>
              <a:t>中间件友好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862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应用场景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资源消耗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应用哲学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0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 smtClean="0"/>
              <a:t>堆栈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单</a:t>
            </a:r>
            <a:r>
              <a:rPr lang="en-US" altLang="zh-CN" dirty="0" smtClean="0"/>
              <a:t>runtime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多</a:t>
            </a:r>
            <a:r>
              <a:rPr lang="en-US" altLang="zh-CN" dirty="0" smtClean="0"/>
              <a:t>runtime</a:t>
            </a:r>
            <a:r>
              <a:rPr lang="zh-CN" altLang="en-US" dirty="0" smtClean="0"/>
              <a:t>交互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88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rabicPeriod"/>
            </a:pPr>
            <a:r>
              <a:rPr lang="zh-CN" altLang="en-US" dirty="0" smtClean="0"/>
              <a:t>推理分析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代码分析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帧分析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en-US" altLang="zh-CN" dirty="0" smtClean="0"/>
              <a:t>TCP</a:t>
            </a:r>
            <a:r>
              <a:rPr lang="zh-CN" altLang="en-US" dirty="0" smtClean="0"/>
              <a:t>分析</a:t>
            </a:r>
            <a:endParaRPr lang="en-US" altLang="zh-CN" dirty="0" smtClean="0"/>
          </a:p>
          <a:p>
            <a:pPr marL="228600" lvl="0" indent="-228600">
              <a:buAutoNum type="arabicPeriod"/>
            </a:pPr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98A14-9180-4634-A0C2-48D36139D0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90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182949-479B-4595-9D69-F756338E4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87DA22-6691-4D4B-8D22-484FA03DD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2E7761-02A6-4A1D-A71D-BD286E192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55EFB3-FE91-42A3-A7D9-6A2C239C4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4DCE1-8877-417C-AB8D-9EE0147C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10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B1FDB1-887E-4ADB-AD15-CCF7CEE3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CA5567-0C05-4D6B-A755-86A3B1601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E7753-DCBD-41F2-BC67-CC7323F7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7F5998-6859-484C-A3B2-976D0E9D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540AD4-ED26-422E-8A4F-F4276534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026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7F090E-B1A2-440E-878D-6FBD4249F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6F1D06-D40C-4541-A01C-343CFB564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4E699E-3549-4578-B610-8400F5B4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F70AF-3D9D-4198-B61B-81CC132F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D61DC7-73EE-4223-9381-6A661C41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5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FBA7E5-8A66-4768-86C8-CBDAF21C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B5F30-6B08-4974-86E5-A30C28855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2E412-FA5C-4F52-B91C-657311FA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A576E2-E83F-495E-A7B0-AFC697EDB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E3CA0-B0C6-4B72-B1F0-3BDE3F7F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85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BDB60-1D62-4DC1-9825-3BBF4295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2D8021-3B53-44EF-98F2-D53953B3B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FC748-DF13-4BC2-AFD7-09BEF210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8A0EAA-9351-4487-A522-7B54B8E1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030ABB-002A-45C1-87EF-431C4245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25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FBCBF-9D37-40C4-BDA5-F148B330F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3F0330-C0EB-4220-9CB8-39478A0DD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D2D4B1-98B6-4094-989A-D573F7AAF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4D244C-84B1-4DEA-BD60-08B38E4D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7B26AB-C5FF-4F3D-A502-D631A93E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EDEF90-B58B-4C87-8040-46F73C77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79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BC7A1-2DC0-429D-853F-BB5AEE07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C27420-6CF5-4A38-B375-76F4DCE66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6673BE-4D7B-476A-9B33-E3E3C42C0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F18C0B-6376-418D-BFA1-B3AFF4992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42BBF56-832F-45E4-AD35-D400BC87D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5F1396-3C19-439C-9FB5-52BEC70B6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6223AD-537B-496B-BB1B-79847770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B39D043-0AE6-4934-B21C-A1FEC15A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7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BB832-A609-4414-8B4C-4CB3F543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C7B33B-2917-4067-81A2-354B4821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41D06B-1717-469A-907B-1C2F3F92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06E75C-EEC0-46C1-809F-DE882115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8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8D889E-75CC-4892-A334-FC324DCF1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3D0BD1-F751-47EA-BD34-0ADF5644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E2F1E5-2189-450C-A028-10383816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37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EAB65-6704-42C9-9E2C-DC39EFC2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698F8-4AE7-4D0F-81F7-0EC05D9AF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D1C6FE-B0FC-432F-8BB0-3AD85C063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9EF72B-8CB7-499D-A5BB-033246F7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F5A37B-A225-43BA-830B-1A109B94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8A4380-4D8A-4EFF-81EE-A52A94A6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27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0A3C6A-C8E6-43E8-9DB4-5C326E81B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6AA42A-A8F4-4CF6-9466-170B93E2A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9A1C73-0E48-4281-8F9C-F05E6BFA1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72BBE5-0A2F-4430-A5ED-11851429C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5960B9-77BF-4FEC-9502-67EDDD06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FA1DB4-CE37-4E2A-8147-03223991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33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EF5819-927C-4A83-9038-15213C62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985805-D698-48BA-A04F-E5059F9F8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2F8E6-A3F3-444B-83E9-9DFE9F22A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0E22B-95DE-4DC9-AF97-FA4A20A8739A}" type="datetimeFigureOut">
              <a:rPr lang="zh-CN" altLang="en-US" smtClean="0"/>
              <a:t>2021/2/4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C16FF-33EE-47D3-8AB0-93C6F53AD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14723-0655-45EB-8339-E36319AE4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AF0E4-AACA-4793-ADA7-660B553E81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84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news/2018/10/springone-r2db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otlin/kotlinx.coroutines/tree/master/reactive/kotlinx-coroutines-reactor" TargetMode="External"/><Relationship Id="rId3" Type="http://schemas.openxmlformats.org/officeDocument/2006/relationships/hyperlink" Target="https://github.com/reactive-streams/reactive-streams-io/issues/1" TargetMode="External"/><Relationship Id="rId7" Type="http://schemas.openxmlformats.org/officeDocument/2006/relationships/hyperlink" Target="https://github.com/benwilcock/spring-rsocket-demo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socket/rsocket-java" TargetMode="External"/><Relationship Id="rId11" Type="http://schemas.openxmlformats.org/officeDocument/2006/relationships/hyperlink" Target="https://github.com/kevinten10/spring-rsocket-demo" TargetMode="External"/><Relationship Id="rId5" Type="http://schemas.openxmlformats.org/officeDocument/2006/relationships/hyperlink" Target="https://github.com/linux-china/awesome-rsocket" TargetMode="External"/><Relationship Id="rId10" Type="http://schemas.openxmlformats.org/officeDocument/2006/relationships/hyperlink" Target="https://wiki.openjdk.java.net/display/loom/Main" TargetMode="External"/><Relationship Id="rId4" Type="http://schemas.openxmlformats.org/officeDocument/2006/relationships/hyperlink" Target="https://www.reactive.foundation/" TargetMode="External"/><Relationship Id="rId9" Type="http://schemas.openxmlformats.org/officeDocument/2006/relationships/hyperlink" Target="https://docs.spring.io/spring-framework/docs/5.2.6.RELEASE/spring-framework-reference/web-reactive.html#webflu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E5607E-57EB-4741-88B1-D46EFE4CEC26}"/>
              </a:ext>
            </a:extLst>
          </p:cNvPr>
          <p:cNvSpPr txBox="1"/>
          <p:nvPr/>
        </p:nvSpPr>
        <p:spPr>
          <a:xfrm>
            <a:off x="873727" y="1638938"/>
            <a:ext cx="3092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800" b="1" spc="200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</a:p>
          <a:p>
            <a:pPr algn="r">
              <a:lnSpc>
                <a:spcPct val="150000"/>
              </a:lnSpc>
            </a:pPr>
            <a:r>
              <a:rPr lang="en-US" altLang="zh-CN" sz="4800" b="1" spc="20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endParaRPr lang="en-US" altLang="zh-CN" sz="4800" b="1" spc="200" dirty="0" smtClean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4800" b="1" spc="200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endParaRPr lang="en-US" altLang="zh-CN" sz="4800" b="1" spc="200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1FE3B8-48B3-4CE4-A70B-0F2316EA43A8}"/>
              </a:ext>
            </a:extLst>
          </p:cNvPr>
          <p:cNvGrpSpPr/>
          <p:nvPr/>
        </p:nvGrpSpPr>
        <p:grpSpPr>
          <a:xfrm>
            <a:off x="6581216" y="539969"/>
            <a:ext cx="2335986" cy="473724"/>
            <a:chOff x="1043795" y="1961157"/>
            <a:chExt cx="2335986" cy="473724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E279876-7CC0-40B4-8842-EF648F54CF2C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96AE5A6-3C3E-40DA-95F1-A1BAFEDAC7D5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B32644B-3EDE-47AB-AB13-1DCEB56A7937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Reactive</a:t>
              </a:r>
              <a:endParaRPr lang="zh-CN" altLang="en-US" b="1" spc="13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0" name="副标题 2">
            <a:extLst>
              <a:ext uri="{FF2B5EF4-FFF2-40B4-BE49-F238E27FC236}">
                <a16:creationId xmlns:a16="http://schemas.microsoft.com/office/drawing/2014/main" id="{FFC19493-EE5B-4DED-8466-1F18C0B78CB0}"/>
              </a:ext>
            </a:extLst>
          </p:cNvPr>
          <p:cNvSpPr txBox="1">
            <a:spLocks/>
          </p:cNvSpPr>
          <p:nvPr/>
        </p:nvSpPr>
        <p:spPr>
          <a:xfrm>
            <a:off x="7068968" y="1116169"/>
            <a:ext cx="2913232" cy="1247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82AF03-FF25-4561-A0CB-1139E317FD5C}"/>
              </a:ext>
            </a:extLst>
          </p:cNvPr>
          <p:cNvGrpSpPr/>
          <p:nvPr/>
        </p:nvGrpSpPr>
        <p:grpSpPr>
          <a:xfrm>
            <a:off x="6581216" y="4560586"/>
            <a:ext cx="2335986" cy="473724"/>
            <a:chOff x="1043795" y="1961157"/>
            <a:chExt cx="2335986" cy="473724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F5FA401-C612-457D-A1F2-BBB65E9736AD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 smtClean="0"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8BC696B-C9FF-48AB-AC0C-F68F798A6CAA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AA762A-5737-4CA6-905E-AED09C43DDFA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Ecosystem</a:t>
              </a:r>
              <a:endParaRPr lang="zh-CN" altLang="en-US" b="1" spc="13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5" name="副标题 2">
            <a:extLst>
              <a:ext uri="{FF2B5EF4-FFF2-40B4-BE49-F238E27FC236}">
                <a16:creationId xmlns:a16="http://schemas.microsoft.com/office/drawing/2014/main" id="{0F42C3CF-AADF-445B-95E2-A273E8EC6634}"/>
              </a:ext>
            </a:extLst>
          </p:cNvPr>
          <p:cNvSpPr txBox="1">
            <a:spLocks/>
          </p:cNvSpPr>
          <p:nvPr/>
        </p:nvSpPr>
        <p:spPr>
          <a:xfrm>
            <a:off x="6939761" y="4263714"/>
            <a:ext cx="2782480" cy="2397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932A153-9885-461E-BE3E-662738CDE055}"/>
              </a:ext>
            </a:extLst>
          </p:cNvPr>
          <p:cNvCxnSpPr>
            <a:cxnSpLocks/>
          </p:cNvCxnSpPr>
          <p:nvPr/>
        </p:nvCxnSpPr>
        <p:spPr>
          <a:xfrm>
            <a:off x="4442792" y="819619"/>
            <a:ext cx="0" cy="4703317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82AF03-FF25-4561-A0CB-1139E317FD5C}"/>
              </a:ext>
            </a:extLst>
          </p:cNvPr>
          <p:cNvGrpSpPr/>
          <p:nvPr/>
        </p:nvGrpSpPr>
        <p:grpSpPr>
          <a:xfrm>
            <a:off x="6581216" y="2471020"/>
            <a:ext cx="2335986" cy="473724"/>
            <a:chOff x="1043795" y="1961157"/>
            <a:chExt cx="2335986" cy="473724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F5FA401-C612-457D-A1F2-BBB65E9736AD}"/>
                </a:ext>
              </a:extLst>
            </p:cNvPr>
            <p:cNvSpPr/>
            <p:nvPr/>
          </p:nvSpPr>
          <p:spPr>
            <a:xfrm>
              <a:off x="1043795" y="1961157"/>
              <a:ext cx="487753" cy="473724"/>
            </a:xfrm>
            <a:prstGeom prst="ellipse">
              <a:avLst/>
            </a:prstGeom>
            <a:solidFill>
              <a:srgbClr val="2E9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28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E8BC696B-C9FF-48AB-AC0C-F68F798A6CAA}"/>
                </a:ext>
              </a:extLst>
            </p:cNvPr>
            <p:cNvCxnSpPr/>
            <p:nvPr/>
          </p:nvCxnSpPr>
          <p:spPr>
            <a:xfrm>
              <a:off x="1244839" y="2424740"/>
              <a:ext cx="2134942" cy="0"/>
            </a:xfrm>
            <a:prstGeom prst="line">
              <a:avLst/>
            </a:prstGeom>
            <a:ln w="28575">
              <a:solidFill>
                <a:srgbClr val="2E90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0AA762A-5737-4CA6-905E-AED09C43DDFA}"/>
                </a:ext>
              </a:extLst>
            </p:cNvPr>
            <p:cNvSpPr txBox="1"/>
            <p:nvPr/>
          </p:nvSpPr>
          <p:spPr>
            <a:xfrm>
              <a:off x="1531548" y="2013353"/>
              <a:ext cx="1848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pc="130" dirty="0" err="1" smtClean="0">
                  <a:solidFill>
                    <a:srgbClr val="2E90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RSocket</a:t>
              </a:r>
              <a:endParaRPr lang="zh-CN" altLang="en-US" b="1" spc="130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21" name="副标题 2">
            <a:extLst>
              <a:ext uri="{FF2B5EF4-FFF2-40B4-BE49-F238E27FC236}">
                <a16:creationId xmlns:a16="http://schemas.microsoft.com/office/drawing/2014/main" id="{FFC19493-EE5B-4DED-8466-1F18C0B78CB0}"/>
              </a:ext>
            </a:extLst>
          </p:cNvPr>
          <p:cNvSpPr txBox="1">
            <a:spLocks/>
          </p:cNvSpPr>
          <p:nvPr/>
        </p:nvSpPr>
        <p:spPr>
          <a:xfrm>
            <a:off x="7068968" y="3093930"/>
            <a:ext cx="2913232" cy="1281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线程模型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Backpressure 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副标题 2">
            <a:extLst>
              <a:ext uri="{FF2B5EF4-FFF2-40B4-BE49-F238E27FC236}">
                <a16:creationId xmlns:a16="http://schemas.microsoft.com/office/drawing/2014/main" id="{FFC19493-EE5B-4DED-8466-1F18C0B78CB0}"/>
              </a:ext>
            </a:extLst>
          </p:cNvPr>
          <p:cNvSpPr txBox="1">
            <a:spLocks/>
          </p:cNvSpPr>
          <p:nvPr/>
        </p:nvSpPr>
        <p:spPr>
          <a:xfrm>
            <a:off x="7068968" y="5222094"/>
            <a:ext cx="2913232" cy="12810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Broker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Coroutine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26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25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Request-Response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RP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89" y="1967754"/>
            <a:ext cx="4378888" cy="426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844" y="2350714"/>
            <a:ext cx="52578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是否应答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TCP/UDP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16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Fire-Forget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" y="3862169"/>
            <a:ext cx="5537222" cy="16680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030" y="4285769"/>
            <a:ext cx="4563996" cy="8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16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Fire-Forget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Fire-and-Forge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25" y="2225228"/>
            <a:ext cx="401955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28" y="2698614"/>
            <a:ext cx="5625898" cy="24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流分析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222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Request-Stream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" y="3080699"/>
            <a:ext cx="5359313" cy="3429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19" y="3080698"/>
            <a:ext cx="5369713" cy="30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222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Request-Stream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 descr="Request/Stream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58" y="2136184"/>
            <a:ext cx="33147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17" y="1370950"/>
            <a:ext cx="3175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流分析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网络分析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数据流分析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" y="3080699"/>
            <a:ext cx="5532314" cy="34219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31" y="2796664"/>
            <a:ext cx="4268971" cy="37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 descr="Chan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69" y="2136184"/>
            <a:ext cx="4610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37" y="1186284"/>
            <a:ext cx="2779475" cy="53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 push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 descr="Fire-and-Forget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52" y="1764406"/>
            <a:ext cx="3964726" cy="463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66" y="1764406"/>
            <a:ext cx="6093860" cy="47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3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2" y="144051"/>
            <a:ext cx="28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73157" y="1056857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Backpressure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44113" y="3563331"/>
            <a:ext cx="1489435" cy="72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759749" y="3563331"/>
            <a:ext cx="1489435" cy="725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675385" y="3563331"/>
            <a:ext cx="1489435" cy="7258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DB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8249184" y="3761294"/>
            <a:ext cx="133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333548" y="3761294"/>
            <a:ext cx="133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1286695" y="2432114"/>
            <a:ext cx="1131217" cy="113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Kafka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487046" y="4289195"/>
            <a:ext cx="730513" cy="1244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endParaRPr lang="zh-CN" altLang="en-US" dirty="0"/>
          </a:p>
        </p:txBody>
      </p:sp>
      <p:cxnSp>
        <p:nvCxnSpPr>
          <p:cNvPr id="23" name="直接箭头连接符 22"/>
          <p:cNvCxnSpPr>
            <a:stCxn id="20" idx="6"/>
          </p:cNvCxnSpPr>
          <p:nvPr/>
        </p:nvCxnSpPr>
        <p:spPr>
          <a:xfrm>
            <a:off x="2417912" y="2997723"/>
            <a:ext cx="1324529" cy="76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1" idx="3"/>
          </p:cNvCxnSpPr>
          <p:nvPr/>
        </p:nvCxnSpPr>
        <p:spPr>
          <a:xfrm flipV="1">
            <a:off x="2217559" y="4044098"/>
            <a:ext cx="1524882" cy="86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H="1">
            <a:off x="8344292" y="4044098"/>
            <a:ext cx="133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5428656" y="4044098"/>
            <a:ext cx="1331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2217559" y="4149364"/>
            <a:ext cx="1524883" cy="88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2416125" y="2875175"/>
            <a:ext cx="1311891" cy="77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45" y="4487158"/>
            <a:ext cx="6135673" cy="215577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20" y="1000124"/>
            <a:ext cx="49911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2" y="144051"/>
            <a:ext cx="28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73157" y="1056857"/>
            <a:ext cx="268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Reactor : </a:t>
            </a: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Request_N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3518452" y="1056857"/>
            <a:ext cx="6122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zh-CN" altLang="en-US" sz="1200" dirty="0"/>
              <a:t>程序解读（</a:t>
            </a:r>
            <a:r>
              <a:rPr lang="en-US" altLang="zh-CN" sz="1200" dirty="0" err="1"/>
              <a:t>Stream.Sink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228600" indent="-228600">
              <a:buAutoNum type="arabicPeriod"/>
            </a:pPr>
            <a:r>
              <a:rPr lang="en-US" altLang="zh-CN" sz="1200" dirty="0"/>
              <a:t>TCP</a:t>
            </a:r>
            <a:r>
              <a:rPr lang="zh-CN" altLang="en-US" sz="1200" dirty="0"/>
              <a:t>缓冲区对比 </a:t>
            </a:r>
            <a:r>
              <a:rPr lang="en-US" altLang="zh-CN" sz="1200" dirty="0" err="1"/>
              <a:t>RevQ</a:t>
            </a:r>
            <a:r>
              <a:rPr lang="en-US" altLang="zh-CN" sz="1200" dirty="0"/>
              <a:t> </a:t>
            </a:r>
            <a:r>
              <a:rPr lang="en-US" altLang="zh-CN" sz="1200" dirty="0" err="1"/>
              <a:t>SendQ</a:t>
            </a:r>
            <a:endParaRPr lang="en-US" altLang="zh-CN" sz="1200" dirty="0"/>
          </a:p>
          <a:p>
            <a:pPr marL="228600" indent="-228600">
              <a:buAutoNum type="arabicPeriod"/>
            </a:pPr>
            <a:r>
              <a:rPr lang="zh-CN" altLang="en-US" sz="1200" dirty="0"/>
              <a:t>帧日志分析</a:t>
            </a:r>
            <a:r>
              <a:rPr lang="en-US" altLang="zh-CN" sz="1200" dirty="0"/>
              <a:t>: </a:t>
            </a:r>
            <a:r>
              <a:rPr lang="en-US" altLang="zh-CN" sz="1200" dirty="0" err="1"/>
              <a:t>Request_N</a:t>
            </a:r>
            <a:r>
              <a:rPr lang="zh-CN" altLang="en-US" sz="1200" dirty="0"/>
              <a:t>语义（应用层</a:t>
            </a:r>
            <a:r>
              <a:rPr lang="en-US" altLang="zh-CN" sz="1200" dirty="0"/>
              <a:t>ACK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228600" indent="-228600">
              <a:buAutoNum type="arabicPeriod"/>
            </a:pPr>
            <a:r>
              <a:rPr lang="en-US" altLang="zh-CN" sz="1200" dirty="0" err="1"/>
              <a:t>Wireshar</a:t>
            </a:r>
            <a:r>
              <a:rPr lang="zh-CN" altLang="en-US" sz="1200" dirty="0"/>
              <a:t>数据交互分析</a:t>
            </a:r>
            <a:endParaRPr lang="en-US" altLang="zh-CN" sz="1200" dirty="0"/>
          </a:p>
          <a:p>
            <a:pPr marL="228600" indent="-228600">
              <a:buAutoNum type="arabicPeriod"/>
            </a:pPr>
            <a:endParaRPr lang="zh-CN" altLang="en-US" sz="1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567" y="1939732"/>
            <a:ext cx="5920445" cy="41771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5" y="2762212"/>
            <a:ext cx="5066574" cy="28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7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980" y="4000573"/>
            <a:ext cx="5464544" cy="28369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46" y="2501900"/>
            <a:ext cx="6501557" cy="22352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456623"/>
            <a:ext cx="108602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Responsive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只要有可能，系统就会及时地作出反应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Resilient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系统出现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failure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时仍然保持响应性，并能够独立恢复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系统在不断变化的工作负载之下依然能保持即时响应性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Driven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异步非阻塞消息驱动架构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Foundation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SpringOne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87291"/>
            <a:ext cx="29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2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2" y="144051"/>
            <a:ext cx="28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73157" y="1056857"/>
            <a:ext cx="216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: Lease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6" y="2640169"/>
            <a:ext cx="4977525" cy="27998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67" y="2280976"/>
            <a:ext cx="6111294" cy="34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11602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协议对比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Http/1.1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Http/3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WebSocket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gRPC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85" y="2200588"/>
            <a:ext cx="8602325" cy="378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R2DBC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080652"/>
            <a:ext cx="6074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 (Reactive Relational Database Connectivity)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619461" y="1643222"/>
            <a:ext cx="1010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反应式编程有两个主要障碍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数据访问和网络。</a:t>
            </a:r>
            <a:r>
              <a:rPr lang="en-US" altLang="zh-CN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旨在解决后一个问题，而 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用于解决前一个问题。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是基于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标准来设计的。通过使用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，你可以使用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API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来操作数据。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R2DBC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只是一个开放的标准，而各个具体的数据库连接实现，需要实现这个标准。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91" y="3573305"/>
            <a:ext cx="10082606" cy="32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0" y="1731422"/>
            <a:ext cx="7313848" cy="45348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2" y="4354876"/>
            <a:ext cx="11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broker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2" y="144051"/>
            <a:ext cx="289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r>
              <a:rPr lang="zh-CN" altLang="en-US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Broker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2" y="183249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mesh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628644" y="2353074"/>
            <a:ext cx="2024404" cy="792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Service Mesh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Reactive Mesh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619462" y="4726896"/>
            <a:ext cx="16538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性能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软路由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8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456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 &amp; </a:t>
            </a:r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Coroutines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771861" y="1293949"/>
            <a:ext cx="214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+ NIO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771861" y="1663281"/>
            <a:ext cx="1653839" cy="42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Reactive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971" y="2767554"/>
            <a:ext cx="3978544" cy="3098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49835" y="171682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"Code like sync, works like </a:t>
            </a:r>
            <a:r>
              <a:rPr lang="en-US" altLang="zh-CN" dirty="0" err="1">
                <a:solidFill>
                  <a:srgbClr val="121212"/>
                </a:solidFill>
                <a:latin typeface="-apple-system"/>
              </a:rPr>
              <a:t>async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1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456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 &amp; </a:t>
            </a:r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Coroutines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25388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Stackless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NIO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619461" y="1474660"/>
            <a:ext cx="165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Kotlin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Quasar</a:t>
            </a:r>
          </a:p>
        </p:txBody>
      </p:sp>
      <p:sp>
        <p:nvSpPr>
          <p:cNvPr id="2" name="AutoShape 2" descr="https://static001.infoq.cn/resource/image/59/13/598dyyfe89912324f99ec2c253e54f1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80" y="3238500"/>
            <a:ext cx="4447991" cy="28088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172" y="3684856"/>
            <a:ext cx="4705854" cy="19161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209" y="1493799"/>
            <a:ext cx="27813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90" y="1321435"/>
            <a:ext cx="4927254" cy="5054958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4562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 &amp; </a:t>
            </a:r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Coroutines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598342" y="1063825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Stackful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+“BIO”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03EF2C0-F31D-4FD4-81AC-7CE76EDA4C9D}"/>
              </a:ext>
            </a:extLst>
          </p:cNvPr>
          <p:cNvSpPr txBox="1"/>
          <p:nvPr/>
        </p:nvSpPr>
        <p:spPr>
          <a:xfrm>
            <a:off x="598342" y="1413096"/>
            <a:ext cx="165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Golang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Wisp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22" y="5638876"/>
            <a:ext cx="4906134" cy="444108"/>
          </a:xfrm>
          <a:prstGeom prst="rect">
            <a:avLst/>
          </a:prstGeom>
        </p:spPr>
      </p:pic>
      <p:sp>
        <p:nvSpPr>
          <p:cNvPr id="2" name="AutoShape 2" descr="https://static001.infoq.cn/resource/image/59/13/598dyyfe89912324f99ec2c253e54f13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822" y="1693588"/>
            <a:ext cx="5081535" cy="28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942575"/>
            <a:ext cx="26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foundation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73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r>
              <a:rPr lang="zh-CN" altLang="en-US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生态</a:t>
            </a:r>
          </a:p>
        </p:txBody>
      </p:sp>
      <p:sp>
        <p:nvSpPr>
          <p:cNvPr id="3" name="矩形 2"/>
          <p:cNvSpPr/>
          <p:nvPr/>
        </p:nvSpPr>
        <p:spPr>
          <a:xfrm>
            <a:off x="3269743" y="5128677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Reactive </a:t>
            </a:r>
            <a:r>
              <a:rPr lang="zh-CN" altLang="en-US" dirty="0"/>
              <a:t>宣言</a:t>
            </a:r>
          </a:p>
        </p:txBody>
      </p:sp>
      <p:sp>
        <p:nvSpPr>
          <p:cNvPr id="10" name="矩形 9"/>
          <p:cNvSpPr/>
          <p:nvPr/>
        </p:nvSpPr>
        <p:spPr>
          <a:xfrm>
            <a:off x="6167339" y="5128677"/>
            <a:ext cx="1915908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Reactive Streams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67340" y="4055865"/>
            <a:ext cx="1915908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Reactor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269743" y="4055865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JDK9 Flow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167339" y="1910243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Vertx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064935" y="1910243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Webflux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269743" y="1910243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Akka</a:t>
            </a:r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7996" y="2039416"/>
            <a:ext cx="1217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64936" y="4055865"/>
            <a:ext cx="1915908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Coroutines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269743" y="2983054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RSocket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6167339" y="2983054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Netty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9064935" y="2979256"/>
            <a:ext cx="1915909" cy="596900"/>
          </a:xfrm>
          <a:prstGeom prst="rect">
            <a:avLst/>
          </a:prstGeom>
          <a:solidFill>
            <a:srgbClr val="2E9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Dubbo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B11CC4-6765-5144-A2D6-6A4FFA9CE976}"/>
              </a:ext>
            </a:extLst>
          </p:cNvPr>
          <p:cNvSpPr txBox="1"/>
          <p:nvPr/>
        </p:nvSpPr>
        <p:spPr>
          <a:xfrm>
            <a:off x="937996" y="3112227"/>
            <a:ext cx="1493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通讯框架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F012D5-4889-C145-8723-55BEA696E26B}"/>
              </a:ext>
            </a:extLst>
          </p:cNvPr>
          <p:cNvSpPr txBox="1"/>
          <p:nvPr/>
        </p:nvSpPr>
        <p:spPr>
          <a:xfrm>
            <a:off x="937996" y="4185038"/>
            <a:ext cx="1493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83D39D-2235-FC4C-A443-3C6A1CAA3888}"/>
              </a:ext>
            </a:extLst>
          </p:cNvPr>
          <p:cNvSpPr txBox="1"/>
          <p:nvPr/>
        </p:nvSpPr>
        <p:spPr>
          <a:xfrm>
            <a:off x="937996" y="5257850"/>
            <a:ext cx="1197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指导思想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3" y="5725577"/>
            <a:ext cx="2908813" cy="7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76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455006" y="902424"/>
            <a:ext cx="268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</a:t>
            </a:r>
            <a:r>
              <a:rPr lang="en-US" altLang="zh-CN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730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r>
              <a:rPr lang="zh-CN" altLang="en-US" sz="2400" b="1" dirty="0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生态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14" y="1359469"/>
            <a:ext cx="869117" cy="8691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41" y="1549097"/>
            <a:ext cx="679489" cy="67948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81" y="4619857"/>
            <a:ext cx="3258584" cy="19716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624" y="2475559"/>
            <a:ext cx="2888095" cy="1574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6" y="2475559"/>
            <a:ext cx="3058934" cy="19664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55" y="2475559"/>
            <a:ext cx="3802127" cy="14345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940" y="1549097"/>
            <a:ext cx="679489" cy="6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9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72E964F-A8B8-4F7C-8F43-9D6F9B9CB78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0705B3F7-9F14-42D5-A97A-72F4C367556E}"/>
              </a:ext>
            </a:extLst>
          </p:cNvPr>
          <p:cNvSpPr txBox="1"/>
          <p:nvPr/>
        </p:nvSpPr>
        <p:spPr>
          <a:xfrm>
            <a:off x="619461" y="144051"/>
            <a:ext cx="352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182CE6-64F2-4A51-AEE7-516B1E6062DA}"/>
              </a:ext>
            </a:extLst>
          </p:cNvPr>
          <p:cNvSpPr txBox="1"/>
          <p:nvPr/>
        </p:nvSpPr>
        <p:spPr>
          <a:xfrm>
            <a:off x="619461" y="1472655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ocuments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2DD755-C591-47F3-84F6-0F890EC07759}"/>
              </a:ext>
            </a:extLst>
          </p:cNvPr>
          <p:cNvSpPr txBox="1"/>
          <p:nvPr/>
        </p:nvSpPr>
        <p:spPr>
          <a:xfrm>
            <a:off x="619461" y="2010417"/>
            <a:ext cx="132844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stream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github.com/reactive-streams/reactive-streams-io/issues/1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Foundation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https://www.reactive.foundation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/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Awesome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github.com/linux-china/awesome-rsocket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Java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github.com/rsocket/rsocket-java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spring demo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github.com/benwilcock/spring-rsocket-demo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Kotlin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coroutines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github.com/Kotlin/kotlinx.coroutines/tree/master/reactive/kotlinx-coroutines-reactor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Webflux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docs.spring.io/spring-framework/docs/5.2.6.RELEASE/spring-framework-reference/web-reactive.html#webflux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Loom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wiki.openjdk.java.net/display/loom/Main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https://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github.com/kevinten10/spring-rsocket-demo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93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471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 &amp; 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625053"/>
            <a:ext cx="108602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云原生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CNCF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Istio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云应用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分布式架构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异步通讯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429" y="1625052"/>
            <a:ext cx="3686871" cy="20736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429" y="4255481"/>
            <a:ext cx="3686871" cy="18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6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471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 &amp; Reactive Programming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625053"/>
            <a:ext cx="108602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网络事件驱动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1335497"/>
            <a:ext cx="3482339" cy="20628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295" y="3240539"/>
            <a:ext cx="4744461" cy="18130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295" y="5104921"/>
            <a:ext cx="4824412" cy="16457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6834" y="1384265"/>
            <a:ext cx="3961784" cy="217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4933"/>
            <a:ext cx="23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 Protocol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Reactive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19461" y="1625052"/>
            <a:ext cx="1086023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的系统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整个集群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Message driven =&gt; Protocol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双工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文本协议                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二进制协议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人机交互（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client-server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双向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重复链接，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长链接，流式传输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多端点传输                             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=&gt;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多路复用，流控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028950" lvl="6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74" y="2577754"/>
            <a:ext cx="3830426" cy="21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11826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RSocket</a:t>
            </a: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A149FA9-7D44-4C57-AADB-73566F62F507}"/>
              </a:ext>
            </a:extLst>
          </p:cNvPr>
          <p:cNvSpPr txBox="1"/>
          <p:nvPr/>
        </p:nvSpPr>
        <p:spPr>
          <a:xfrm>
            <a:off x="674127" y="1549588"/>
            <a:ext cx="68442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RSocket</a:t>
            </a:r>
            <a:r>
              <a:rPr lang="zh-CN" altLang="en-US" sz="1600" dirty="0"/>
              <a:t>是一种二进制的点对点通信协议，是一种新的网络</a:t>
            </a:r>
            <a:r>
              <a:rPr lang="zh-CN" altLang="en-US" sz="1600" dirty="0" smtClean="0"/>
              <a:t>通信应用层</a:t>
            </a:r>
            <a:r>
              <a:rPr lang="zh-CN" altLang="en-US" sz="1600" dirty="0"/>
              <a:t>协议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它</a:t>
            </a:r>
            <a:r>
              <a:rPr lang="zh-CN" altLang="en-US" sz="1600" dirty="0"/>
              <a:t>是一种基于</a:t>
            </a:r>
            <a:r>
              <a:rPr lang="en-US" altLang="zh-CN" sz="1600" dirty="0"/>
              <a:t>Reactive Streams</a:t>
            </a:r>
            <a:r>
              <a:rPr lang="zh-CN" altLang="en-US" sz="1600" dirty="0"/>
              <a:t>规范具有异步，背压的双向，多路复用，断线重连，基于消息等特性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它</a:t>
            </a:r>
            <a:r>
              <a:rPr lang="zh-CN" altLang="en-US" sz="1600" dirty="0"/>
              <a:t>由</a:t>
            </a:r>
            <a:r>
              <a:rPr lang="en-US" altLang="zh-CN" sz="1600" dirty="0"/>
              <a:t>Facebook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Netifi</a:t>
            </a:r>
            <a:r>
              <a:rPr lang="zh-CN" altLang="en-US" sz="1600" dirty="0"/>
              <a:t>和</a:t>
            </a:r>
            <a:r>
              <a:rPr lang="en-US" altLang="zh-CN" sz="1600" dirty="0"/>
              <a:t>Pivotal</a:t>
            </a:r>
            <a:r>
              <a:rPr lang="zh-CN" altLang="en-US" sz="1600" dirty="0"/>
              <a:t>等工程师开发，提供</a:t>
            </a:r>
            <a:r>
              <a:rPr lang="en-US" altLang="zh-CN" sz="1600" dirty="0"/>
              <a:t>Java</a:t>
            </a:r>
            <a:r>
              <a:rPr lang="zh-CN" altLang="en-US" sz="1600" dirty="0"/>
              <a:t>，</a:t>
            </a:r>
            <a:r>
              <a:rPr lang="en-US" altLang="zh-CN" sz="1600" dirty="0"/>
              <a:t>JavaScript</a:t>
            </a:r>
            <a:r>
              <a:rPr lang="zh-CN" altLang="en-US" sz="1600" dirty="0"/>
              <a:t>，</a:t>
            </a:r>
            <a:r>
              <a:rPr lang="en-US" altLang="zh-CN" sz="1600" dirty="0"/>
              <a:t>C ++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Kotlin</a:t>
            </a:r>
            <a:r>
              <a:rPr lang="zh-CN" altLang="en-US" sz="1600" dirty="0"/>
              <a:t>等实现。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3068353"/>
            <a:ext cx="5202543" cy="3486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66" y="2692692"/>
            <a:ext cx="3360460" cy="38618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229600" y="145210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/>
              <a:t>struct </a:t>
            </a:r>
            <a:r>
              <a:rPr lang="zh-CN" altLang="en-US" dirty="0"/>
              <a:t>Payload {</a:t>
            </a:r>
          </a:p>
          <a:p>
            <a:r>
              <a:rPr lang="zh-CN" altLang="en-US" dirty="0"/>
              <a:t>	iobuf metadata;</a:t>
            </a:r>
          </a:p>
          <a:p>
            <a:r>
              <a:rPr lang="zh-CN" altLang="en-US" dirty="0"/>
              <a:t>	iobuf data;</a:t>
            </a:r>
          </a:p>
          <a:p>
            <a:r>
              <a:rPr lang="zh-CN" alt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6951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5859788-6DA5-462A-B204-76371372BE6D}"/>
              </a:ext>
            </a:extLst>
          </p:cNvPr>
          <p:cNvSpPr txBox="1"/>
          <p:nvPr/>
        </p:nvSpPr>
        <p:spPr>
          <a:xfrm>
            <a:off x="619461" y="108729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协议语义模型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0CFA233-9FCF-4296-8EAB-85610BE8179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">
            <a:extLst>
              <a:ext uri="{FF2B5EF4-FFF2-40B4-BE49-F238E27FC236}">
                <a16:creationId xmlns:a16="http://schemas.microsoft.com/office/drawing/2014/main" id="{2D0D44DF-6852-4985-9C4C-6B959CFE083C}"/>
              </a:ext>
            </a:extLst>
          </p:cNvPr>
          <p:cNvSpPr txBox="1"/>
          <p:nvPr/>
        </p:nvSpPr>
        <p:spPr>
          <a:xfrm>
            <a:off x="619461" y="144051"/>
            <a:ext cx="225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195C37-6C96-48AA-811B-35349134CD1B}"/>
              </a:ext>
            </a:extLst>
          </p:cNvPr>
          <p:cNvSpPr txBox="1"/>
          <p:nvPr/>
        </p:nvSpPr>
        <p:spPr>
          <a:xfrm>
            <a:off x="506237" y="1625053"/>
            <a:ext cx="236898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Request-Response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Fire-and-Forget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Request-Stream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Channel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Metadata Push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Keeplive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33" y="1087291"/>
            <a:ext cx="7043657" cy="26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72E964F-A8B8-4F7C-8F43-9D6F9B9CB780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0705B3F7-9F14-42D5-A97A-72F4C367556E}"/>
              </a:ext>
            </a:extLst>
          </p:cNvPr>
          <p:cNvSpPr txBox="1"/>
          <p:nvPr/>
        </p:nvSpPr>
        <p:spPr>
          <a:xfrm>
            <a:off x="619461" y="144051"/>
            <a:ext cx="352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182CE6-64F2-4A51-AEE7-516B1E6062DA}"/>
              </a:ext>
            </a:extLst>
          </p:cNvPr>
          <p:cNvSpPr txBox="1"/>
          <p:nvPr/>
        </p:nvSpPr>
        <p:spPr>
          <a:xfrm>
            <a:off x="619461" y="11802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err="1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Appliaction</a:t>
            </a:r>
            <a:endParaRPr lang="zh-CN" altLang="en-US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rscoket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spring-boot-</a:t>
            </a: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webflux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netty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51" y="3756266"/>
            <a:ext cx="7540694" cy="238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370" y="1364897"/>
            <a:ext cx="5625071" cy="18006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50643" y="5657438"/>
            <a:ext cx="2082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Netty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50643" y="4984338"/>
            <a:ext cx="2082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Reactor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50643" y="4311238"/>
            <a:ext cx="2082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RSocket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650643" y="3638138"/>
            <a:ext cx="20828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Spring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8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76DBA3-6D0F-47CE-8D7D-65BA935E4C8F}"/>
              </a:ext>
            </a:extLst>
          </p:cNvPr>
          <p:cNvCxnSpPr>
            <a:cxnSpLocks/>
          </p:cNvCxnSpPr>
          <p:nvPr/>
        </p:nvCxnSpPr>
        <p:spPr>
          <a:xfrm>
            <a:off x="619462" y="774145"/>
            <a:ext cx="10969564" cy="0"/>
          </a:xfrm>
          <a:prstGeom prst="line">
            <a:avLst/>
          </a:prstGeom>
          <a:ln w="28575">
            <a:solidFill>
              <a:srgbClr val="2E9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id="{F8462523-0304-412D-A59B-CBC1C45125DC}"/>
              </a:ext>
            </a:extLst>
          </p:cNvPr>
          <p:cNvSpPr txBox="1"/>
          <p:nvPr/>
        </p:nvSpPr>
        <p:spPr>
          <a:xfrm>
            <a:off x="619461" y="144051"/>
            <a:ext cx="323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rgbClr val="2E90B8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RSocket</a:t>
            </a:r>
            <a:endParaRPr lang="zh-CN" altLang="en-US" sz="2400" b="1" dirty="0">
              <a:solidFill>
                <a:srgbClr val="2E90B8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DCAC8F-37C3-4100-964A-5A1D8714AFB2}"/>
              </a:ext>
            </a:extLst>
          </p:cNvPr>
          <p:cNvSpPr txBox="1"/>
          <p:nvPr/>
        </p:nvSpPr>
        <p:spPr>
          <a:xfrm>
            <a:off x="619461" y="1186284"/>
            <a:ext cx="25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solidFill>
                  <a:srgbClr val="2E90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Request-Response</a:t>
            </a:r>
            <a:endParaRPr lang="en-US" altLang="zh-CN" dirty="0">
              <a:solidFill>
                <a:srgbClr val="2E90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1" y="3834132"/>
            <a:ext cx="5092407" cy="2106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87" y="3383195"/>
            <a:ext cx="5272640" cy="14055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387" y="5130640"/>
            <a:ext cx="5486519" cy="12546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406C3B-47D7-43EF-8DC6-26C30AED2C8F}"/>
              </a:ext>
            </a:extLst>
          </p:cNvPr>
          <p:cNvSpPr txBox="1"/>
          <p:nvPr/>
        </p:nvSpPr>
        <p:spPr>
          <a:xfrm>
            <a:off x="619461" y="1717993"/>
            <a:ext cx="101012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性能优势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异步非阻塞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连接，多路复用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4725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30890</TotalTime>
  <Words>736</Words>
  <Application>Microsoft Office PowerPoint</Application>
  <PresentationFormat>宽屏</PresentationFormat>
  <Paragraphs>303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-apple-system</vt:lpstr>
      <vt:lpstr>等线</vt:lpstr>
      <vt:lpstr>等线 Light</vt:lpstr>
      <vt:lpstr>Microsoft YaHei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Ten Wang</dc:creator>
  <cp:lastModifiedBy>Shihao Wang （王仕豪）</cp:lastModifiedBy>
  <cp:revision>264</cp:revision>
  <dcterms:created xsi:type="dcterms:W3CDTF">2020-04-07T14:48:04Z</dcterms:created>
  <dcterms:modified xsi:type="dcterms:W3CDTF">2021-02-04T12:48:29Z</dcterms:modified>
</cp:coreProperties>
</file>